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78"/>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1/9/23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1/9/23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docs.opencv.org/modules/objdetect/doc/cascade_classification.html#cascadeclassifier-detectmultisca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EAFB-402F-CB43-B786-92F25927B6CB}"/>
              </a:ext>
            </a:extLst>
          </p:cNvPr>
          <p:cNvSpPr>
            <a:spLocks noGrp="1"/>
          </p:cNvSpPr>
          <p:nvPr>
            <p:ph type="ctrTitle"/>
          </p:nvPr>
        </p:nvSpPr>
        <p:spPr/>
        <p:txBody>
          <a:bodyPr/>
          <a:lstStyle/>
          <a:p>
            <a:r>
              <a:rPr lang="en-US" dirty="0"/>
              <a:t>OPEN CV </a:t>
            </a:r>
          </a:p>
        </p:txBody>
      </p:sp>
      <p:sp>
        <p:nvSpPr>
          <p:cNvPr id="3" name="Subtitle 2">
            <a:extLst>
              <a:ext uri="{FF2B5EF4-FFF2-40B4-BE49-F238E27FC236}">
                <a16:creationId xmlns:a16="http://schemas.microsoft.com/office/drawing/2014/main" id="{67FDED9A-03B8-6E46-8AB1-3D6126B09C5B}"/>
              </a:ext>
            </a:extLst>
          </p:cNvPr>
          <p:cNvSpPr>
            <a:spLocks noGrp="1"/>
          </p:cNvSpPr>
          <p:nvPr>
            <p:ph type="subTitle" idx="1"/>
          </p:nvPr>
        </p:nvSpPr>
        <p:spPr/>
        <p:txBody>
          <a:bodyPr/>
          <a:lstStyle/>
          <a:p>
            <a:r>
              <a:rPr lang="en-IN" dirty="0"/>
              <a:t>Given a CCTV camera video, detect persons  </a:t>
            </a:r>
            <a:endParaRPr lang="en-US" dirty="0"/>
          </a:p>
        </p:txBody>
      </p:sp>
    </p:spTree>
    <p:extLst>
      <p:ext uri="{BB962C8B-B14F-4D97-AF65-F5344CB8AC3E}">
        <p14:creationId xmlns:p14="http://schemas.microsoft.com/office/powerpoint/2010/main" val="238388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24DF-8EB8-F547-B6BE-9076BE367E89}"/>
              </a:ext>
            </a:extLst>
          </p:cNvPr>
          <p:cNvSpPr>
            <a:spLocks noGrp="1"/>
          </p:cNvSpPr>
          <p:nvPr>
            <p:ph type="title"/>
          </p:nvPr>
        </p:nvSpPr>
        <p:spPr/>
        <p:txBody>
          <a:bodyPr/>
          <a:lstStyle/>
          <a:p>
            <a:r>
              <a:rPr lang="en-IN" b="1" dirty="0"/>
              <a:t>Opening a video with OpenCV</a:t>
            </a:r>
            <a:br>
              <a:rPr lang="en-IN" b="1" dirty="0"/>
            </a:br>
            <a:endParaRPr lang="en-US" dirty="0"/>
          </a:p>
        </p:txBody>
      </p:sp>
      <p:sp>
        <p:nvSpPr>
          <p:cNvPr id="3" name="Content Placeholder 2">
            <a:extLst>
              <a:ext uri="{FF2B5EF4-FFF2-40B4-BE49-F238E27FC236}">
                <a16:creationId xmlns:a16="http://schemas.microsoft.com/office/drawing/2014/main" id="{4188FDFB-9080-5A47-946F-98F1214492AA}"/>
              </a:ext>
            </a:extLst>
          </p:cNvPr>
          <p:cNvSpPr>
            <a:spLocks noGrp="1"/>
          </p:cNvSpPr>
          <p:nvPr>
            <p:ph idx="1"/>
          </p:nvPr>
        </p:nvSpPr>
        <p:spPr/>
        <p:txBody>
          <a:bodyPr/>
          <a:lstStyle/>
          <a:p>
            <a:r>
              <a:rPr lang="en-US" dirty="0"/>
              <a:t>First of all install library open CV for computer vision Programming</a:t>
            </a:r>
          </a:p>
        </p:txBody>
      </p:sp>
      <p:pic>
        <p:nvPicPr>
          <p:cNvPr id="5" name="Picture 4">
            <a:extLst>
              <a:ext uri="{FF2B5EF4-FFF2-40B4-BE49-F238E27FC236}">
                <a16:creationId xmlns:a16="http://schemas.microsoft.com/office/drawing/2014/main" id="{F88A3B24-9586-C44D-A628-5AE537E63369}"/>
              </a:ext>
            </a:extLst>
          </p:cNvPr>
          <p:cNvPicPr>
            <a:picLocks noChangeAspect="1"/>
          </p:cNvPicPr>
          <p:nvPr/>
        </p:nvPicPr>
        <p:blipFill rotWithShape="1">
          <a:blip r:embed="rId2"/>
          <a:srcRect l="11869" t="23896" r="10858" b="24155"/>
          <a:stretch/>
        </p:blipFill>
        <p:spPr>
          <a:xfrm>
            <a:off x="2137558" y="2811860"/>
            <a:ext cx="6317674" cy="2654485"/>
          </a:xfrm>
          <a:prstGeom prst="rect">
            <a:avLst/>
          </a:prstGeom>
        </p:spPr>
      </p:pic>
    </p:spTree>
    <p:extLst>
      <p:ext uri="{BB962C8B-B14F-4D97-AF65-F5344CB8AC3E}">
        <p14:creationId xmlns:p14="http://schemas.microsoft.com/office/powerpoint/2010/main" val="370610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579F-03CF-EF43-8397-1AEB6037D58E}"/>
              </a:ext>
            </a:extLst>
          </p:cNvPr>
          <p:cNvSpPr>
            <a:spLocks noGrp="1"/>
          </p:cNvSpPr>
          <p:nvPr>
            <p:ph type="title"/>
          </p:nvPr>
        </p:nvSpPr>
        <p:spPr/>
        <p:txBody>
          <a:bodyPr/>
          <a:lstStyle/>
          <a:p>
            <a:r>
              <a:rPr lang="en-US" dirty="0"/>
              <a:t>How to get data </a:t>
            </a:r>
          </a:p>
        </p:txBody>
      </p:sp>
      <p:sp>
        <p:nvSpPr>
          <p:cNvPr id="3" name="Content Placeholder 2">
            <a:extLst>
              <a:ext uri="{FF2B5EF4-FFF2-40B4-BE49-F238E27FC236}">
                <a16:creationId xmlns:a16="http://schemas.microsoft.com/office/drawing/2014/main" id="{7C96013A-FBFD-6845-8D07-EA90492D5542}"/>
              </a:ext>
            </a:extLst>
          </p:cNvPr>
          <p:cNvSpPr>
            <a:spLocks noGrp="1"/>
          </p:cNvSpPr>
          <p:nvPr>
            <p:ph idx="1"/>
          </p:nvPr>
        </p:nvSpPr>
        <p:spPr/>
        <p:txBody>
          <a:bodyPr>
            <a:normAutofit lnSpcReduction="10000"/>
          </a:bodyPr>
          <a:lstStyle/>
          <a:p>
            <a:r>
              <a:rPr lang="en-IN" dirty="0"/>
              <a:t>Like image data, video data may contain all sorts of additional information or metadata other than the image frames themselves such as data created, and information about the capture device and other technical information. If we want a frame from a particular point of a video an important piece of information we can use is the numbers of frames per second, or </a:t>
            </a:r>
            <a:r>
              <a:rPr lang="en-IN" b="1" dirty="0"/>
              <a:t>fps</a:t>
            </a:r>
            <a:r>
              <a:rPr lang="en-IN" dirty="0"/>
              <a:t>. To get this information from a video in OpenCV we need to use the variable </a:t>
            </a:r>
            <a:r>
              <a:rPr lang="en-IN" b="1" dirty="0"/>
              <a:t>CAP_PROP_FPS</a:t>
            </a:r>
            <a:r>
              <a:rPr lang="en-IN" dirty="0"/>
              <a:t> and the function </a:t>
            </a:r>
            <a:r>
              <a:rPr lang="en-IN" b="1" dirty="0"/>
              <a:t>get</a:t>
            </a:r>
            <a:r>
              <a:rPr lang="en-IN" dirty="0"/>
              <a:t> as follows:</a:t>
            </a:r>
          </a:p>
          <a:p>
            <a:r>
              <a:rPr lang="en-IN" dirty="0"/>
              <a:t>fps </a:t>
            </a:r>
            <a:r>
              <a:rPr lang="en-IN" b="1" dirty="0"/>
              <a:t>=</a:t>
            </a:r>
            <a:r>
              <a:rPr lang="en-IN" dirty="0"/>
              <a:t> </a:t>
            </a:r>
            <a:r>
              <a:rPr lang="en-IN" dirty="0" err="1"/>
              <a:t>vid.get</a:t>
            </a:r>
            <a:r>
              <a:rPr lang="en-IN" dirty="0"/>
              <a:t>(cv2.CAP_PROP_FPS)</a:t>
            </a:r>
            <a:br>
              <a:rPr lang="en-IN" dirty="0"/>
            </a:br>
            <a:r>
              <a:rPr lang="en-IN" b="1" dirty="0"/>
              <a:t>print</a:t>
            </a:r>
            <a:r>
              <a:rPr lang="en-IN" dirty="0"/>
              <a:t>('frames per second =',fps)</a:t>
            </a:r>
          </a:p>
          <a:p>
            <a:r>
              <a:rPr lang="en-IN" dirty="0"/>
              <a:t>Fps=25 (calculated)</a:t>
            </a:r>
            <a:endParaRPr lang="en-US" dirty="0"/>
          </a:p>
        </p:txBody>
      </p:sp>
    </p:spTree>
    <p:extLst>
      <p:ext uri="{BB962C8B-B14F-4D97-AF65-F5344CB8AC3E}">
        <p14:creationId xmlns:p14="http://schemas.microsoft.com/office/powerpoint/2010/main" val="380385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7582-1B18-6E47-B166-90462FDE70B5}"/>
              </a:ext>
            </a:extLst>
          </p:cNvPr>
          <p:cNvSpPr>
            <a:spLocks noGrp="1"/>
          </p:cNvSpPr>
          <p:nvPr>
            <p:ph type="title"/>
          </p:nvPr>
        </p:nvSpPr>
        <p:spPr/>
        <p:txBody>
          <a:bodyPr/>
          <a:lstStyle/>
          <a:p>
            <a:r>
              <a:rPr lang="en-US" dirty="0"/>
              <a:t>Capture frame by frame </a:t>
            </a:r>
          </a:p>
        </p:txBody>
      </p:sp>
      <p:pic>
        <p:nvPicPr>
          <p:cNvPr id="5" name="Content Placeholder 4">
            <a:extLst>
              <a:ext uri="{FF2B5EF4-FFF2-40B4-BE49-F238E27FC236}">
                <a16:creationId xmlns:a16="http://schemas.microsoft.com/office/drawing/2014/main" id="{DDBEB7ED-785B-9B4D-B2A2-8958AE9B1F75}"/>
              </a:ext>
            </a:extLst>
          </p:cNvPr>
          <p:cNvPicPr>
            <a:picLocks noGrp="1" noChangeAspect="1"/>
          </p:cNvPicPr>
          <p:nvPr>
            <p:ph idx="1"/>
          </p:nvPr>
        </p:nvPicPr>
        <p:blipFill rotWithShape="1">
          <a:blip r:embed="rId2"/>
          <a:srcRect l="10224" t="20187" r="12615" b="17197"/>
          <a:stretch/>
        </p:blipFill>
        <p:spPr>
          <a:xfrm>
            <a:off x="1555667" y="2009860"/>
            <a:ext cx="7303193" cy="3702171"/>
          </a:xfrm>
        </p:spPr>
      </p:pic>
    </p:spTree>
    <p:extLst>
      <p:ext uri="{BB962C8B-B14F-4D97-AF65-F5344CB8AC3E}">
        <p14:creationId xmlns:p14="http://schemas.microsoft.com/office/powerpoint/2010/main" val="30327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EE91-D009-4F4F-B5BA-75A714C23BF2}"/>
              </a:ext>
            </a:extLst>
          </p:cNvPr>
          <p:cNvSpPr>
            <a:spLocks noGrp="1"/>
          </p:cNvSpPr>
          <p:nvPr>
            <p:ph type="title"/>
          </p:nvPr>
        </p:nvSpPr>
        <p:spPr/>
        <p:txBody>
          <a:bodyPr/>
          <a:lstStyle/>
          <a:p>
            <a:r>
              <a:rPr lang="en-IN" b="1" dirty="0"/>
              <a:t>Finding the frame at a particular time</a:t>
            </a:r>
            <a:br>
              <a:rPr lang="en-IN" b="1" dirty="0"/>
            </a:br>
            <a:endParaRPr lang="en-US" dirty="0"/>
          </a:p>
        </p:txBody>
      </p:sp>
      <p:sp>
        <p:nvSpPr>
          <p:cNvPr id="3" name="Content Placeholder 2">
            <a:extLst>
              <a:ext uri="{FF2B5EF4-FFF2-40B4-BE49-F238E27FC236}">
                <a16:creationId xmlns:a16="http://schemas.microsoft.com/office/drawing/2014/main" id="{3F1C3AB3-AE6A-6349-B8C3-0555420460B1}"/>
              </a:ext>
            </a:extLst>
          </p:cNvPr>
          <p:cNvSpPr>
            <a:spLocks noGrp="1"/>
          </p:cNvSpPr>
          <p:nvPr>
            <p:ph idx="1"/>
          </p:nvPr>
        </p:nvSpPr>
        <p:spPr/>
        <p:txBody>
          <a:bodyPr>
            <a:normAutofit fontScale="92500" lnSpcReduction="20000"/>
          </a:bodyPr>
          <a:lstStyle/>
          <a:p>
            <a:r>
              <a:rPr lang="en-IN" dirty="0"/>
              <a:t>As we know, video consists of a finite set of discrete image frames. These are ordered and can be found by the frame number. If we know the number of frames per second, and the time in the video we want to take a frame from, we can easily calculate the frame number we want.</a:t>
            </a:r>
          </a:p>
          <a:p>
            <a:r>
              <a:rPr lang="en-IN" dirty="0"/>
              <a:t>minutes </a:t>
            </a:r>
            <a:r>
              <a:rPr lang="en-IN" b="1" dirty="0"/>
              <a:t>=</a:t>
            </a:r>
            <a:r>
              <a:rPr lang="en-IN" dirty="0"/>
              <a:t> 0</a:t>
            </a:r>
            <a:br>
              <a:rPr lang="en-IN" dirty="0"/>
            </a:br>
            <a:r>
              <a:rPr lang="en-IN" dirty="0"/>
              <a:t>seconds </a:t>
            </a:r>
            <a:r>
              <a:rPr lang="en-IN" b="1" dirty="0"/>
              <a:t>=</a:t>
            </a:r>
            <a:r>
              <a:rPr lang="en-IN" dirty="0"/>
              <a:t> 28</a:t>
            </a:r>
            <a:br>
              <a:rPr lang="en-IN" dirty="0"/>
            </a:br>
            <a:r>
              <a:rPr lang="en-IN" dirty="0" err="1"/>
              <a:t>frame_id</a:t>
            </a:r>
            <a:r>
              <a:rPr lang="en-IN" dirty="0"/>
              <a:t> </a:t>
            </a:r>
            <a:r>
              <a:rPr lang="en-IN" b="1" dirty="0"/>
              <a:t>=</a:t>
            </a:r>
            <a:r>
              <a:rPr lang="en-IN" dirty="0"/>
              <a:t> </a:t>
            </a:r>
            <a:r>
              <a:rPr lang="en-IN" dirty="0" err="1"/>
              <a:t>int</a:t>
            </a:r>
            <a:r>
              <a:rPr lang="en-IN" dirty="0"/>
              <a:t>(fps</a:t>
            </a:r>
            <a:r>
              <a:rPr lang="en-IN" b="1" dirty="0"/>
              <a:t>*</a:t>
            </a:r>
            <a:r>
              <a:rPr lang="en-IN" dirty="0"/>
              <a:t>(minutes</a:t>
            </a:r>
            <a:r>
              <a:rPr lang="en-IN" b="1" dirty="0"/>
              <a:t>*</a:t>
            </a:r>
            <a:r>
              <a:rPr lang="en-IN" dirty="0"/>
              <a:t>60 </a:t>
            </a:r>
            <a:r>
              <a:rPr lang="en-IN" b="1" dirty="0"/>
              <a:t>+</a:t>
            </a:r>
            <a:r>
              <a:rPr lang="en-IN" dirty="0"/>
              <a:t> seconds))</a:t>
            </a:r>
            <a:br>
              <a:rPr lang="en-IN" dirty="0"/>
            </a:br>
            <a:r>
              <a:rPr lang="en-IN" b="1" dirty="0"/>
              <a:t>print</a:t>
            </a:r>
            <a:r>
              <a:rPr lang="en-IN" dirty="0"/>
              <a:t>('frame id =',</a:t>
            </a:r>
            <a:r>
              <a:rPr lang="en-IN" dirty="0" err="1"/>
              <a:t>frame_id</a:t>
            </a:r>
            <a:r>
              <a:rPr lang="en-IN" dirty="0"/>
              <a:t>)</a:t>
            </a:r>
          </a:p>
          <a:p>
            <a:r>
              <a:rPr lang="en-IN" dirty="0"/>
              <a:t>This tells us that for 0 minutes 28 seconds into the video we need frame 700. The </a:t>
            </a:r>
            <a:r>
              <a:rPr lang="en-IN" dirty="0" err="1"/>
              <a:t>int</a:t>
            </a:r>
            <a:r>
              <a:rPr lang="en-IN" dirty="0"/>
              <a:t>() around the calculation makes sure the result we get is an integer value, since the that’s what we need to find a specific frame.</a:t>
            </a:r>
            <a:endParaRPr lang="en-US" dirty="0"/>
          </a:p>
        </p:txBody>
      </p:sp>
    </p:spTree>
    <p:extLst>
      <p:ext uri="{BB962C8B-B14F-4D97-AF65-F5344CB8AC3E}">
        <p14:creationId xmlns:p14="http://schemas.microsoft.com/office/powerpoint/2010/main" val="190042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51ED-4356-9041-BC52-D41858FDCBAD}"/>
              </a:ext>
            </a:extLst>
          </p:cNvPr>
          <p:cNvSpPr>
            <a:spLocks noGrp="1"/>
          </p:cNvSpPr>
          <p:nvPr>
            <p:ph type="title"/>
          </p:nvPr>
        </p:nvSpPr>
        <p:spPr/>
        <p:txBody>
          <a:bodyPr>
            <a:normAutofit/>
          </a:bodyPr>
          <a:lstStyle/>
          <a:p>
            <a:r>
              <a:rPr lang="en-IN" b="1" dirty="0"/>
              <a:t>Basic Concepts and Approaches</a:t>
            </a:r>
            <a:br>
              <a:rPr lang="en-IN" b="1" dirty="0"/>
            </a:br>
            <a:endParaRPr lang="en-US" dirty="0"/>
          </a:p>
        </p:txBody>
      </p:sp>
      <p:sp>
        <p:nvSpPr>
          <p:cNvPr id="3" name="Content Placeholder 2">
            <a:extLst>
              <a:ext uri="{FF2B5EF4-FFF2-40B4-BE49-F238E27FC236}">
                <a16:creationId xmlns:a16="http://schemas.microsoft.com/office/drawing/2014/main" id="{2BDBAFD1-3D56-9045-B99A-59BE93338D0A}"/>
              </a:ext>
            </a:extLst>
          </p:cNvPr>
          <p:cNvSpPr>
            <a:spLocks noGrp="1"/>
          </p:cNvSpPr>
          <p:nvPr>
            <p:ph idx="1"/>
          </p:nvPr>
        </p:nvSpPr>
        <p:spPr>
          <a:xfrm>
            <a:off x="1451579" y="2006930"/>
            <a:ext cx="9603275" cy="3459415"/>
          </a:xfrm>
        </p:spPr>
        <p:txBody>
          <a:bodyPr>
            <a:normAutofit fontScale="70000" lnSpcReduction="20000"/>
          </a:bodyPr>
          <a:lstStyle/>
          <a:p>
            <a:r>
              <a:rPr lang="en-IN" dirty="0"/>
              <a:t>Now we create the cascade and initialize it with our face cascade. This loads the face cascade into memory so it’s ready for use. Remember, the cascade is just an XML file that contains the data to detect faces.</a:t>
            </a:r>
          </a:p>
          <a:p>
            <a:r>
              <a:rPr lang="en-IN" dirty="0"/>
              <a:t>This function detects the actual face and is the key part of our code, so let’s go over the options:</a:t>
            </a:r>
          </a:p>
          <a:p>
            <a:r>
              <a:rPr lang="en-IN" dirty="0"/>
              <a:t>The </a:t>
            </a:r>
            <a:r>
              <a:rPr lang="en-IN" dirty="0">
                <a:hlinkClick r:id="rId2"/>
              </a:rPr>
              <a:t>detectMultiScale function</a:t>
            </a:r>
            <a:r>
              <a:rPr lang="en-IN" dirty="0"/>
              <a:t> is a general function that detects objects. Since we are calling it on the face cascade, that’s what it detects.</a:t>
            </a:r>
          </a:p>
          <a:p>
            <a:r>
              <a:rPr lang="en-IN" dirty="0"/>
              <a:t>The first option is the grayscale image.</a:t>
            </a:r>
          </a:p>
          <a:p>
            <a:r>
              <a:rPr lang="en-IN" dirty="0"/>
              <a:t>The second is the </a:t>
            </a:r>
            <a:r>
              <a:rPr lang="en-IN" dirty="0" err="1"/>
              <a:t>scaleFactor</a:t>
            </a:r>
            <a:r>
              <a:rPr lang="en-IN" dirty="0"/>
              <a:t>. Since some faces may be closer to the camera, they would appear bigger than the faces in the back. The scale factor compensates for this.</a:t>
            </a:r>
          </a:p>
          <a:p>
            <a:r>
              <a:rPr lang="en-IN" dirty="0"/>
              <a:t>The detection algorithm uses a moving window to detect objects. </a:t>
            </a:r>
            <a:r>
              <a:rPr lang="en-IN" dirty="0" err="1"/>
              <a:t>minNeighbors</a:t>
            </a:r>
            <a:r>
              <a:rPr lang="en-IN" dirty="0"/>
              <a:t> defines how many objects are detected near the current one before it declares the face found. </a:t>
            </a:r>
            <a:r>
              <a:rPr lang="en-IN" dirty="0" err="1"/>
              <a:t>minSize</a:t>
            </a:r>
            <a:r>
              <a:rPr lang="en-IN" dirty="0"/>
              <a:t>, meanwhile, gives the size of each window.</a:t>
            </a:r>
          </a:p>
          <a:p>
            <a:br>
              <a:rPr lang="en-IN" dirty="0"/>
            </a:br>
            <a:endParaRPr lang="en-IN" dirty="0"/>
          </a:p>
          <a:p>
            <a:endParaRPr lang="en-US" dirty="0"/>
          </a:p>
        </p:txBody>
      </p:sp>
    </p:spTree>
    <p:extLst>
      <p:ext uri="{BB962C8B-B14F-4D97-AF65-F5344CB8AC3E}">
        <p14:creationId xmlns:p14="http://schemas.microsoft.com/office/powerpoint/2010/main" val="214859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A62B-2891-F44C-82BE-4C774078C4F4}"/>
              </a:ext>
            </a:extLst>
          </p:cNvPr>
          <p:cNvSpPr>
            <a:spLocks noGrp="1"/>
          </p:cNvSpPr>
          <p:nvPr>
            <p:ph type="title"/>
          </p:nvPr>
        </p:nvSpPr>
        <p:spPr/>
        <p:txBody>
          <a:bodyPr/>
          <a:lstStyle/>
          <a:p>
            <a:r>
              <a:rPr lang="en-US" dirty="0"/>
              <a:t>Face Detection</a:t>
            </a:r>
          </a:p>
        </p:txBody>
      </p:sp>
      <p:pic>
        <p:nvPicPr>
          <p:cNvPr id="5" name="Content Placeholder 4">
            <a:extLst>
              <a:ext uri="{FF2B5EF4-FFF2-40B4-BE49-F238E27FC236}">
                <a16:creationId xmlns:a16="http://schemas.microsoft.com/office/drawing/2014/main" id="{5B8C08D2-5E32-A742-BC8A-114363E4CDCF}"/>
              </a:ext>
            </a:extLst>
          </p:cNvPr>
          <p:cNvPicPr>
            <a:picLocks noGrp="1" noChangeAspect="1"/>
          </p:cNvPicPr>
          <p:nvPr>
            <p:ph idx="1"/>
          </p:nvPr>
        </p:nvPicPr>
        <p:blipFill rotWithShape="1">
          <a:blip r:embed="rId2"/>
          <a:srcRect r="14191" b="16614"/>
          <a:stretch/>
        </p:blipFill>
        <p:spPr>
          <a:xfrm>
            <a:off x="2386941" y="1948415"/>
            <a:ext cx="6020789" cy="3656738"/>
          </a:xfrm>
        </p:spPr>
      </p:pic>
    </p:spTree>
    <p:extLst>
      <p:ext uri="{BB962C8B-B14F-4D97-AF65-F5344CB8AC3E}">
        <p14:creationId xmlns:p14="http://schemas.microsoft.com/office/powerpoint/2010/main" val="305449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04EF-48C0-C246-9965-FCBF97742D79}"/>
              </a:ext>
            </a:extLst>
          </p:cNvPr>
          <p:cNvSpPr>
            <a:spLocks noGrp="1"/>
          </p:cNvSpPr>
          <p:nvPr>
            <p:ph type="title"/>
          </p:nvPr>
        </p:nvSpPr>
        <p:spPr/>
        <p:txBody>
          <a:bodyPr/>
          <a:lstStyle/>
          <a:p>
            <a:r>
              <a:rPr lang="en-US" dirty="0"/>
              <a:t>Submitted by – Syed </a:t>
            </a:r>
            <a:r>
              <a:rPr lang="en-US" dirty="0" err="1"/>
              <a:t>Faizul</a:t>
            </a:r>
            <a:r>
              <a:rPr lang="en-US" dirty="0"/>
              <a:t> </a:t>
            </a:r>
            <a:r>
              <a:rPr lang="en-US" dirty="0" err="1"/>
              <a:t>abbas</a:t>
            </a:r>
            <a:endParaRPr lang="en-US" dirty="0"/>
          </a:p>
        </p:txBody>
      </p:sp>
      <p:sp>
        <p:nvSpPr>
          <p:cNvPr id="3" name="Content Placeholder 2">
            <a:extLst>
              <a:ext uri="{FF2B5EF4-FFF2-40B4-BE49-F238E27FC236}">
                <a16:creationId xmlns:a16="http://schemas.microsoft.com/office/drawing/2014/main" id="{FAE9A8A4-30C5-6842-9BBB-021ABEE12E5F}"/>
              </a:ext>
            </a:extLst>
          </p:cNvPr>
          <p:cNvSpPr>
            <a:spLocks noGrp="1"/>
          </p:cNvSpPr>
          <p:nvPr>
            <p:ph idx="1"/>
          </p:nvPr>
        </p:nvSpPr>
        <p:spPr/>
        <p:txBody>
          <a:bodyPr/>
          <a:lstStyle/>
          <a:p>
            <a:r>
              <a:rPr lang="en-US" dirty="0"/>
              <a:t>Thank you so much for giving this opportunity to learn . </a:t>
            </a:r>
          </a:p>
          <a:p>
            <a:endParaRPr lang="en-US" dirty="0"/>
          </a:p>
        </p:txBody>
      </p:sp>
    </p:spTree>
    <p:extLst>
      <p:ext uri="{BB962C8B-B14F-4D97-AF65-F5344CB8AC3E}">
        <p14:creationId xmlns:p14="http://schemas.microsoft.com/office/powerpoint/2010/main" val="22336868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28</TotalTime>
  <Words>260</Words>
  <Application>Microsoft Macintosh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Gallery</vt:lpstr>
      <vt:lpstr>OPEN CV </vt:lpstr>
      <vt:lpstr>Opening a video with OpenCV </vt:lpstr>
      <vt:lpstr>How to get data </vt:lpstr>
      <vt:lpstr>Capture frame by frame </vt:lpstr>
      <vt:lpstr>Finding the frame at a particular time </vt:lpstr>
      <vt:lpstr>Basic Concepts and Approaches </vt:lpstr>
      <vt:lpstr>Face Detection</vt:lpstr>
      <vt:lpstr>Submitted by – Syed Faizul abbas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CV </dc:title>
  <dc:creator>Microsoft Office User</dc:creator>
  <cp:lastModifiedBy>Microsoft Office User</cp:lastModifiedBy>
  <cp:revision>3</cp:revision>
  <dcterms:created xsi:type="dcterms:W3CDTF">2023-01-08T22:55:19Z</dcterms:created>
  <dcterms:modified xsi:type="dcterms:W3CDTF">2023-01-08T23:24:03Z</dcterms:modified>
</cp:coreProperties>
</file>